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93" r:id="rId3"/>
    <p:sldId id="257" r:id="rId4"/>
    <p:sldId id="298" r:id="rId5"/>
    <p:sldId id="259" r:id="rId6"/>
    <p:sldId id="268" r:id="rId7"/>
    <p:sldId id="269" r:id="rId8"/>
    <p:sldId id="270" r:id="rId9"/>
    <p:sldId id="271" r:id="rId10"/>
    <p:sldId id="273" r:id="rId11"/>
    <p:sldId id="263" r:id="rId12"/>
    <p:sldId id="274" r:id="rId13"/>
    <p:sldId id="277" r:id="rId14"/>
    <p:sldId id="297" r:id="rId15"/>
    <p:sldId id="299" r:id="rId16"/>
    <p:sldId id="295" r:id="rId17"/>
    <p:sldId id="275" r:id="rId18"/>
    <p:sldId id="296" r:id="rId19"/>
    <p:sldId id="300" r:id="rId20"/>
    <p:sldId id="278" r:id="rId21"/>
    <p:sldId id="306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65" r:id="rId31"/>
    <p:sldId id="288" r:id="rId32"/>
    <p:sldId id="287" r:id="rId33"/>
    <p:sldId id="286" r:id="rId34"/>
    <p:sldId id="290" r:id="rId35"/>
    <p:sldId id="302" r:id="rId36"/>
    <p:sldId id="291" r:id="rId37"/>
    <p:sldId id="292" r:id="rId38"/>
    <p:sldId id="301" r:id="rId39"/>
    <p:sldId id="303" r:id="rId40"/>
    <p:sldId id="304" r:id="rId41"/>
    <p:sldId id="27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660"/>
  </p:normalViewPr>
  <p:slideViewPr>
    <p:cSldViewPr snapToGrid="0">
      <p:cViewPr varScale="1">
        <p:scale>
          <a:sx n="81" d="100"/>
          <a:sy n="81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BF214-006E-41D6-AA43-8263CA248ACC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9736D-CFCF-4766-8FEB-E9039F59C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2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Good For—Transactional Data of Manageable Size</a:t>
            </a:r>
          </a:p>
          <a:p>
            <a:r>
              <a:rPr lang="en-US" dirty="0"/>
              <a:t>NoSQL Good For Big Data, even if your data isn’t </a:t>
            </a:r>
            <a:r>
              <a:rPr lang="en-US" i="1" dirty="0"/>
              <a:t>as </a:t>
            </a:r>
            <a:r>
              <a:rPr lang="en-US" i="0" dirty="0"/>
              <a:t> object oriented.  Sometimes just the natural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9736D-CFCF-4766-8FEB-E9039F59C0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7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AEB1-80EC-4EEA-A6DA-144E67FC7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87067-862D-46AC-BD10-570192EA7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A26B-CFB7-4C47-9D59-D04947E6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2A16-8F08-438D-8032-B35A8E54ADE1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1E51E-378A-4B79-8FA5-D622946E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8D675-46F9-456A-88A1-7840DE98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0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2D78-D5FA-45AE-8782-42F6A951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3FE43-71AE-477E-A63D-B6F975B53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25976-AF1F-4BA5-8252-9983E280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8F59F-6199-41DA-B47F-96749E78963F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AC181-5C78-4F3B-8BA7-C0BF477B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41C16-3D15-427F-A34C-88D799E3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11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E5E19-5A80-414F-8D0C-B4E107037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CE2D5-BF44-4373-B368-FCD24CD1E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67B5D-111B-4803-900B-B71DE2F5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D7BC-8234-42EA-8E7A-83F43FAF908F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B73C5-FBA3-40C1-9BF2-92663868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5431-015D-4DAD-AEC1-8E5BA63B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2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B415C-167E-44B2-BAAB-7A25B577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14D-B220-4E76-BA7B-C410BF670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E012B-65CC-4CD4-901F-2FF70199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615A7-9D6C-4BD2-A130-BA35F58EBF84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1FAFD-A578-44A0-9995-53C9BF4DE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759D1-A9D8-4935-A12E-AF2B0312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3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09EF-FF47-4633-B83B-168333E8C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47CBF-BE55-4646-934B-B776CD201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C2889-FAE9-4B00-B471-9F584E54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7013B-0E04-43C8-A90C-C207966D6A1F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70E09-81C4-4695-99FF-7D98E352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2456C-D0C8-4F1B-B3C9-85DA746C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6C8FB-912F-45A1-A04D-11F0C952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CCB9-7346-4A8C-8851-31667B5AE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69DA1-3658-4DD0-9648-E21E1549C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94682-C2BC-48A1-B43B-A009C51C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2F182-D16E-45A4-A69F-D9AB79541E3D}" type="datetime1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6B106-8CE4-48C9-8FC1-17A1568A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928FA-14DE-4CA1-B1ED-8F871186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6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7568-90E9-499F-9CE1-6CA335FD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B3EB1-57DE-4BE1-9B6C-3D7BA24C8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22448-9B48-4460-A4F9-B0F835ABC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25696D-A179-47FF-A483-05D873AF9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525FE6-8974-4BC0-B366-CC589D39B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80EC2F-15B8-493B-B083-17D7E548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CE853-0B96-4DFF-BEF0-A747536AC719}" type="datetime1">
              <a:rPr lang="en-US" smtClean="0"/>
              <a:t>11/16/2019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5A5D79-0C0B-4E0B-BC6F-5CF11E78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C75E3-B958-4E59-8D19-C37E994E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A702-39AE-4774-81DE-112BA9E9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0DC46-CEBB-4E73-B8B2-B99F4C48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3A5C3-546D-4670-BDE5-6E561207566D}" type="datetime1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91BA7-F6B1-4792-B814-F45C067E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7F2BF-8D3B-456E-80B4-07E472CF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D373B2-63F9-4F3A-B6EB-BB3AFAC3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2841-85B0-42BC-9531-93437285E6AE}" type="datetime1">
              <a:rPr lang="en-US" smtClean="0"/>
              <a:t>11/16/2019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32C01-0D39-4F35-8C22-B30642A7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B62C8-9969-42B4-A009-801CB2AD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4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CE01-7C2A-4A91-BF13-D50980D4E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85768-3D53-4B81-8E89-E42423DC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946C5-8DEE-4622-B61F-871AABCD1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59B42-3D1A-42DD-86AE-AEDE0AE8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52BA-C9C4-4687-ADC8-FF684C00DFB3}" type="datetime1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B1A1-BB9D-41B6-8AB7-7744F99D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6FCA4-8E09-46FC-9A20-9287E2C7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0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4AC2-AEEA-45C2-BB34-E62BD9DE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EE902B-B282-4959-86D2-8BA12CA42D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CC2E7-6F24-4391-9694-5D6ADAD6E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1D968-BE63-4ED2-98D1-3A67DAC6C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658E8-DB29-4072-8B97-5822747AAE83}" type="datetime1">
              <a:rPr lang="en-US" smtClean="0"/>
              <a:t>11/16/2019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01ABD-9988-436E-81D7-32FE574A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9E6AB-3937-43FB-BEA3-EC696B48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6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92000" t="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2C093-28CA-4EC2-9DA8-60FF221D2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43AD0-C448-4889-BFA1-E0A2D4722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1526-9159-443E-A350-A06E74D91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A7D75-732D-4D87-A3CB-0818F983F716}" type="datetime1">
              <a:rPr lang="en-US" smtClean="0"/>
              <a:t>11/16/2019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1D0FF-40D5-412A-8956-7B3ADF992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@ColleenDHere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8AF08-709E-4BBE-B081-6AC7DEC08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BE6A3-5084-402D-937E-FF39C54EB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0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colleen85052@gmail.com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thomas.quinn@marquetteenergyanalytics.com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fMIWTnbhGw" TargetMode="External"/><Relationship Id="rId3" Type="http://schemas.openxmlformats.org/officeDocument/2006/relationships/hyperlink" Target="https://www.telerik.com/blogs/decide-neo-blue-pill-red-pill" TargetMode="External"/><Relationship Id="rId7" Type="http://schemas.openxmlformats.org/officeDocument/2006/relationships/hyperlink" Target="https://www.youtube.com/watch?v=wte3dmk8fmc" TargetMode="External"/><Relationship Id="rId2" Type="http://schemas.openxmlformats.org/officeDocument/2006/relationships/hyperlink" Target="https://www.geeksforgeeks.org/sql-vs-nosql-which-one-is-better-to-u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khOZOmV7Fo" TargetMode="External"/><Relationship Id="rId11" Type="http://schemas.openxmlformats.org/officeDocument/2006/relationships/hyperlink" Target="https://whatis.techtarget.com/definition/graph-database" TargetMode="External"/><Relationship Id="rId5" Type="http://schemas.openxmlformats.org/officeDocument/2006/relationships/hyperlink" Target="http://dbmswork.blogspot.com/2008/03/navigational-dbms.html" TargetMode="External"/><Relationship Id="rId10" Type="http://schemas.openxmlformats.org/officeDocument/2006/relationships/hyperlink" Target="https://database.guide/what-is-a-column-store-database/" TargetMode="External"/><Relationship Id="rId4" Type="http://schemas.openxmlformats.org/officeDocument/2006/relationships/hyperlink" Target="https://www.dataversity.net/brief-history-database-management/" TargetMode="External"/><Relationship Id="rId9" Type="http://schemas.openxmlformats.org/officeDocument/2006/relationships/hyperlink" Target="https://www.youtube.com/watch?v=xpDnVSmNFX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9D94-4D99-4DD2-B75B-BBEBB01F8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I Said </a:t>
            </a:r>
            <a:r>
              <a:rPr lang="en-US" dirty="0" err="1">
                <a:latin typeface="Baskerville Old Face" panose="02020602080505020303" pitchFamily="18" charset="0"/>
              </a:rPr>
              <a:t>Unrelational</a:t>
            </a:r>
            <a:r>
              <a:rPr lang="en-US" dirty="0">
                <a:latin typeface="Baskerville Old Face" panose="02020602080505020303" pitchFamily="18" charset="0"/>
              </a:rPr>
              <a:t>, Not Illogical—Exercises in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AAAE6-5079-41A8-9368-BAA890A2B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Colleen Dunlap</a:t>
            </a: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@</a:t>
            </a:r>
            <a:r>
              <a:rPr lang="en-US" dirty="0" err="1">
                <a:latin typeface="Baskerville Old Face" panose="02020602080505020303" pitchFamily="18" charset="0"/>
              </a:rPr>
              <a:t>ColleenDHere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082A6-8965-41FF-AB9B-08BC7095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394" y="4907756"/>
            <a:ext cx="615870" cy="61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6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7BF7-5DB3-4D1B-9351-D506BA56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Baskerville Old Face" panose="02020602080505020303" pitchFamily="18" charset="0"/>
              </a:rPr>
              <a:t>New Kids On the Block—NoSQL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77D9-E5D2-4A62-AA78-9E7350C3F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latin typeface="Baskerville Old Face" panose="02020602080505020303" pitchFamily="18" charset="0"/>
              </a:rPr>
              <a:t>Term Coined in 1998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Carlo Strozzi</a:t>
            </a:r>
          </a:p>
          <a:p>
            <a:pPr lvl="2"/>
            <a:r>
              <a:rPr lang="en-US">
                <a:latin typeface="Baskerville Old Face" panose="02020602080505020303" pitchFamily="18" charset="0"/>
              </a:rPr>
              <a:t>Database that didn’t use SQL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Became a Twitter Hashtag in 2009</a:t>
            </a:r>
          </a:p>
          <a:p>
            <a:pPr lvl="2"/>
            <a:r>
              <a:rPr lang="en-US">
                <a:latin typeface="Baskerville Old Face" panose="02020602080505020303" pitchFamily="18" charset="0"/>
              </a:rPr>
              <a:t>Eric Evans</a:t>
            </a:r>
          </a:p>
          <a:p>
            <a:pPr lvl="2"/>
            <a:endParaRPr lang="en-US">
              <a:latin typeface="Baskerville Old Face" panose="02020602080505020303" pitchFamily="18" charset="0"/>
            </a:endParaRPr>
          </a:p>
          <a:p>
            <a:r>
              <a:rPr lang="en-US">
                <a:latin typeface="Baskerville Old Face" panose="02020602080505020303" pitchFamily="18" charset="0"/>
              </a:rPr>
              <a:t>Spurred by Internet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Un/Semi-structured Data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Faster Speed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Higher Volume</a:t>
            </a:r>
          </a:p>
          <a:p>
            <a:pPr marL="457200" lvl="1" indent="0">
              <a:buNone/>
            </a:pPr>
            <a:endParaRPr lang="en-US">
              <a:latin typeface="Baskerville Old Face" panose="02020602080505020303" pitchFamily="18" charset="0"/>
            </a:endParaRPr>
          </a:p>
          <a:p>
            <a:r>
              <a:rPr lang="en-US">
                <a:latin typeface="Baskerville Old Face" panose="02020602080505020303" pitchFamily="18" charset="0"/>
              </a:rPr>
              <a:t>3Vs of Big Data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Velocity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Volume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Variety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4D3D6-383D-4E9A-96BF-C6C8CE13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6115F-C350-42C5-88C6-3C5CD557B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7" y="1236897"/>
            <a:ext cx="3151413" cy="2764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35F63-DDFD-473D-9BAD-66C04AB0C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4" y="3777014"/>
            <a:ext cx="4638675" cy="231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0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6D4C74-AA43-4599-A679-72E183E10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03C214-09BB-4F77-8E94-B4588F17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That’s Cute.  </a:t>
            </a:r>
            <a:r>
              <a:rPr lang="en-US" sz="2000" dirty="0">
                <a:latin typeface="Baskerville Old Face" panose="02020602080505020303" pitchFamily="18" charset="0"/>
              </a:rPr>
              <a:t>But What the </a:t>
            </a:r>
            <a:r>
              <a:rPr lang="en-US" sz="2000" dirty="0" err="1">
                <a:latin typeface="Baskerville Old Face" panose="02020602080505020303" pitchFamily="18" charset="0"/>
              </a:rPr>
              <a:t>Hecc</a:t>
            </a:r>
            <a:r>
              <a:rPr lang="en-US" sz="2000" dirty="0">
                <a:latin typeface="Baskerville Old Face" panose="02020602080505020303" pitchFamily="18" charset="0"/>
              </a:rPr>
              <a:t> Are these?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93610-B7CC-4835-9C09-CFB64F51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75" y="1690688"/>
            <a:ext cx="3901849" cy="39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7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BFB5-C3D8-42D6-B099-449F0E0B3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So… What Does SQL Look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4C5E3-36DF-482A-98C4-C294C2F5D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Tables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Primary/Foreign Keys</a:t>
            </a:r>
          </a:p>
          <a:p>
            <a:r>
              <a:rPr lang="en-US" dirty="0" err="1">
                <a:latin typeface="Baskerville Old Face" panose="02020602080505020303" pitchFamily="18" charset="0"/>
              </a:rPr>
              <a:t>Nomalization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8D37A-2ABB-42F0-9F84-75F8DCA12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5E69F-C349-41CD-95AA-5DB7FF2D6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61" y="1646238"/>
            <a:ext cx="5363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3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154D-700E-414E-A47D-A7C5B744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Parking Ticket Example,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A168E-1529-47B3-9A5C-AD0D0F8F7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Tickets issued 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Owner of car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Every Month, Ticket Price Increases</a:t>
            </a: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City Needs to Know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When to Increase Price of Ticket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How Many Outstanding Tickets Does an Owner Have?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How Would You Implement this in SQL?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FEECE-3794-489E-B562-9EB5692BD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3505881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154D-700E-414E-A47D-A7C5B744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Parking Ticket Example, 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1C909-A656-496A-9AB3-7B24B7EA5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259368" y="1091081"/>
            <a:ext cx="3673263" cy="58648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FEECE-3794-489E-B562-9EB5692BD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315036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154D-700E-414E-A47D-A7C5B744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Parking Ticket Example, 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FEECE-3794-489E-B562-9EB5692BD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292B58-AE02-4785-A841-18D71BBF4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52" y="1885950"/>
            <a:ext cx="3946820" cy="3019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28367-5A73-4728-B220-93B74110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95" y="1690688"/>
            <a:ext cx="2821182" cy="3409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B5491-2703-4BEA-9144-DEE096FF9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163614"/>
            <a:ext cx="3566623" cy="42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61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622E-9109-4A58-A253-4D49C9A9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Baskerville Old Face" panose="02020602080505020303" pitchFamily="18" charset="0"/>
              </a:rPr>
              <a:t>And… What Does NoSQL Look Like?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11DB-1A00-4B74-A04C-C4F6FA5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 lot of Different Stuff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Graph Databases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Column Stores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Key-Value Pairs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Documents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Objects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7C895-D27C-43AC-AB2A-377291B2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AF915-DC7B-49F5-9DDD-C6068210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281" y="1825625"/>
            <a:ext cx="5542010" cy="39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57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622E-9109-4A58-A253-4D49C9A9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Baskerville Old Face" panose="02020602080505020303" pitchFamily="18" charset="0"/>
              </a:rPr>
              <a:t>And… What Does NoSQL Look Like?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11DB-1A00-4B74-A04C-C4F6FA5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 lot of Different Stuff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Graph Databases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Column Stores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Key-Value Pairs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Documents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Objects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7C895-D27C-43AC-AB2A-377291B2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83810-964E-4B1A-AD61-C7E7DFB7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989" y="1646238"/>
            <a:ext cx="5985062" cy="43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4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622E-9109-4A58-A253-4D49C9A9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And… What Does NoSQL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11DB-1A00-4B74-A04C-C4F6FA5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 lot of Different Stuff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Graph Databases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Column Stores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Key-Value Pairs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Documents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Objects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7C895-D27C-43AC-AB2A-377291B2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87EF3-E937-4CE9-A4D1-31E4C1965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3" r="15469"/>
          <a:stretch/>
        </p:blipFill>
        <p:spPr>
          <a:xfrm>
            <a:off x="5913911" y="1690688"/>
            <a:ext cx="4963886" cy="41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2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622E-9109-4A58-A253-4D49C9A9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And… What Does NoSQL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F11DB-1A00-4B74-A04C-C4F6FA59B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Google Firebase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7C895-D27C-43AC-AB2A-377291B2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B10C8-3ECF-44AF-B621-E4C9669D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648744"/>
            <a:ext cx="120205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3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A45D-7C72-4654-8670-09803DFD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7C7EB-9BD1-4F39-892E-6DF496575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Introduction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History of Databases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SQL and NoSQL Structures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Tooling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Queries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Pros and Cons—SQL vs NoSQL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Scaling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Combining SQL/NoSQL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Summary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</a:rPr>
              <a:t>Q&amp;A</a:t>
            </a:r>
          </a:p>
          <a:p>
            <a:pPr marL="514350" indent="-514350">
              <a:buAutoNum type="arabicPeriod"/>
            </a:pP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99CA6-A323-4DD7-90BD-9218CFFF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3798882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C7CC-0172-416D-94AF-64A6E5C8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Parking Ticket Example, NoSQL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105D3-83CE-4219-8DE9-E09B1588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C24827-142B-4776-A5C9-79C4F560B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9725"/>
            <a:ext cx="4476107" cy="2030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7EBF3-83F3-4AA8-BB0F-F9176C3B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88" y="3640453"/>
            <a:ext cx="5147837" cy="2446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F2EF42-5953-48C9-806A-FD6F2F111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005" y="1581150"/>
            <a:ext cx="4476107" cy="28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5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7149-23B4-446A-AEB9-EEECFEEBC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 SQL Tools					NoSQL 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35CDA-397C-4151-9C3F-86ACF440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ColleenDHere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8B0BB6-1C7D-487C-92C8-ABF750AC3C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1950"/>
            <a:ext cx="19050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DDB77-1266-4192-96C4-3B30A4FB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3348428"/>
            <a:ext cx="2343150" cy="742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5E931-A7DF-45C5-853C-F77BEB34F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435" y="4199926"/>
            <a:ext cx="2857500" cy="838200"/>
          </a:xfrm>
          <a:prstGeom prst="rect">
            <a:avLst/>
          </a:prstGeom>
        </p:spPr>
      </p:pic>
      <p:pic>
        <p:nvPicPr>
          <p:cNvPr id="3080" name="Picture 8" descr="Image result for postgresql">
            <a:extLst>
              <a:ext uri="{FF2B5EF4-FFF2-40B4-BE49-F238E27FC236}">
                <a16:creationId xmlns:a16="http://schemas.microsoft.com/office/drawing/2014/main" id="{C7047C63-DED5-4136-8C59-E8681E927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436924"/>
            <a:ext cx="1905000" cy="14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952E06-A921-47D7-BD7C-B663BFCF6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41" y="4809782"/>
            <a:ext cx="1546568" cy="1546568"/>
          </a:xfrm>
          <a:prstGeom prst="rect">
            <a:avLst/>
          </a:prstGeom>
        </p:spPr>
      </p:pic>
      <p:pic>
        <p:nvPicPr>
          <p:cNvPr id="3082" name="Picture 10" descr="Image result for firebase">
            <a:extLst>
              <a:ext uri="{FF2B5EF4-FFF2-40B4-BE49-F238E27FC236}">
                <a16:creationId xmlns:a16="http://schemas.microsoft.com/office/drawing/2014/main" id="{7682DBAF-6424-4C83-822D-B3F8E69D2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632" y="1070273"/>
            <a:ext cx="3741327" cy="191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7087B-4600-4737-AF28-65E24EADF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4672" y="2820362"/>
            <a:ext cx="2944254" cy="776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5E65C-FED8-43A2-9A63-AD357A6979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3565" y="2952087"/>
            <a:ext cx="2037969" cy="1481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9B541-2590-46FD-BB74-500EAF286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0976" y="4050381"/>
            <a:ext cx="2331646" cy="779213"/>
          </a:xfrm>
          <a:prstGeom prst="rect">
            <a:avLst/>
          </a:prstGeom>
        </p:spPr>
      </p:pic>
      <p:pic>
        <p:nvPicPr>
          <p:cNvPr id="3084" name="Picture 12" descr="Image result for what is cassandra">
            <a:extLst>
              <a:ext uri="{FF2B5EF4-FFF2-40B4-BE49-F238E27FC236}">
                <a16:creationId xmlns:a16="http://schemas.microsoft.com/office/drawing/2014/main" id="{78B637E2-8F96-42D9-B775-390D08662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899" y="1507266"/>
            <a:ext cx="1546569" cy="103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neo4j">
            <a:extLst>
              <a:ext uri="{FF2B5EF4-FFF2-40B4-BE49-F238E27FC236}">
                <a16:creationId xmlns:a16="http://schemas.microsoft.com/office/drawing/2014/main" id="{9B83D2C9-5535-4C2C-A03D-5DEE7D43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183" y="4990583"/>
            <a:ext cx="2838289" cy="113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107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2ABA-B17C-4105-BA94-9E31B573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SQL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AC52-E730-4D2F-A666-16CBF4F33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058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SELECT &lt;column names&gt; FROM &lt;table A&gt; </a:t>
            </a: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SELECT&lt;column names&gt; FROM &lt;table A&gt; WHERE &lt;condition&gt; INNER JOIN &lt;table B&gt; ON &lt;</a:t>
            </a:r>
            <a:r>
              <a:rPr lang="en-US" dirty="0" err="1">
                <a:latin typeface="Baskerville Old Face" panose="02020602080505020303" pitchFamily="18" charset="0"/>
              </a:rPr>
              <a:t>A.key</a:t>
            </a:r>
            <a:r>
              <a:rPr lang="en-US" dirty="0">
                <a:latin typeface="Baskerville Old Face" panose="02020602080505020303" pitchFamily="18" charset="0"/>
              </a:rPr>
              <a:t> = </a:t>
            </a:r>
            <a:r>
              <a:rPr lang="en-US" dirty="0" err="1">
                <a:latin typeface="Baskerville Old Face" panose="02020602080505020303" pitchFamily="18" charset="0"/>
              </a:rPr>
              <a:t>B.key</a:t>
            </a:r>
            <a:r>
              <a:rPr lang="en-US" dirty="0">
                <a:latin typeface="Baskerville Old Face" panose="02020602080505020303" pitchFamily="18" charset="0"/>
              </a:rPr>
              <a:t>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FE405-E6C3-4DD3-A50D-6E703198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1028" name="Picture 4" descr="Image result for sql queries join">
            <a:extLst>
              <a:ext uri="{FF2B5EF4-FFF2-40B4-BE49-F238E27FC236}">
                <a16:creationId xmlns:a16="http://schemas.microsoft.com/office/drawing/2014/main" id="{ADFE98AD-8248-483B-BF4C-11AF48D6D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26"/>
          <a:stretch/>
        </p:blipFill>
        <p:spPr bwMode="auto">
          <a:xfrm>
            <a:off x="665162" y="4001294"/>
            <a:ext cx="5021263" cy="178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queries join">
            <a:extLst>
              <a:ext uri="{FF2B5EF4-FFF2-40B4-BE49-F238E27FC236}">
                <a16:creationId xmlns:a16="http://schemas.microsoft.com/office/drawing/2014/main" id="{9EE2FCCA-8ADB-4F39-BBC6-3354ED74F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716711" y="3888221"/>
            <a:ext cx="5021264" cy="18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93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FD2F-31F8-4487-A755-779DCF38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NoSQL Queries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218832-F07D-481B-A8F5-453FB6B08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4206875"/>
            <a:ext cx="10791826" cy="762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FC2C9-B9AF-4ACA-A822-B2B4A09E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5CF0D-EFB7-4D23-B60B-36F84640A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551271"/>
            <a:ext cx="10887075" cy="2450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103896-886E-41F3-A440-D4536F545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54599"/>
            <a:ext cx="4114800" cy="18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3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579E-0619-4C4C-A38D-7019BF0A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So Which Do We USE???</a:t>
            </a:r>
          </a:p>
        </p:txBody>
      </p:sp>
      <p:pic>
        <p:nvPicPr>
          <p:cNvPr id="6" name="Content Placeholder 5" descr="A dog standing in a room&#10;&#10;Description automatically generated">
            <a:extLst>
              <a:ext uri="{FF2B5EF4-FFF2-40B4-BE49-F238E27FC236}">
                <a16:creationId xmlns:a16="http://schemas.microsoft.com/office/drawing/2014/main" id="{E4DD71A2-8B59-4405-8DA6-CABFD9E9D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01" y="2183268"/>
            <a:ext cx="3615198" cy="32229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300FC-3CBD-492A-9669-E60589EF9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470028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BA15-1B8C-4DF8-8405-ADB71D04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Step One:  Look at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B80B1-582C-467F-A5C1-DE4DF58B9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SQL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Transactional Data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NoSQL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Object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User Data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Graphical 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Subject to Change?</a:t>
            </a: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74731-18BF-43BC-AF3B-79B5BF00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E0B84-4A2A-4909-8148-F029DD20E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60" y="2047968"/>
            <a:ext cx="4143095" cy="276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00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9302-BAB8-4A89-9E80-C9C5F020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Step Two: Look at Your Data’s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E88B-6018-4006-B741-11F143584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Baskerville Old Face" panose="02020602080505020303" pitchFamily="18" charset="0"/>
              </a:rPr>
              <a:t>Scalabaility</a:t>
            </a:r>
            <a:r>
              <a:rPr lang="en-US" dirty="0">
                <a:latin typeface="Baskerville Old Face" panose="02020602080505020303" pitchFamily="18" charset="0"/>
              </a:rPr>
              <a:t>!!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NoSQL better suited for Big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94FC3-36A2-4360-AAED-20CED849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6" name="Picture 5" descr="A picture containing indoor, sitting, car, bear&#10;&#10;Description automatically generated">
            <a:extLst>
              <a:ext uri="{FF2B5EF4-FFF2-40B4-BE49-F238E27FC236}">
                <a16:creationId xmlns:a16="http://schemas.microsoft.com/office/drawing/2014/main" id="{BC6872AD-D1EA-4F29-A882-885F12B2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77" y="3033714"/>
            <a:ext cx="5422646" cy="2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31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8506-E06D-460B-B91E-D4D0ACD7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Step Three: Look at Your Development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4022-916D-4073-9628-DA532069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Legacy Code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Existing Infrastructure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Budget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Security Requirements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Team Expertise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Common Case vs Uncommon Case</a:t>
            </a:r>
          </a:p>
          <a:p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06363-7B08-4686-BEC2-53E512646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AAFEB-13B7-4F85-AD00-F6CD879BC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49" y="1646238"/>
            <a:ext cx="34956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77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C55B-6C63-45DA-84AC-77530301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F87DF-01A4-428E-89F3-D8A342636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Talk to your neighbor!!!</a:t>
            </a:r>
          </a:p>
          <a:p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Emergency Medical Record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Patient Data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Office Visits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Hospital Visits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Prescriptions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Diagnoses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FBD11-EB3D-4F56-9B0C-59F305A5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1925646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645D-BC59-416F-AFDC-5CBDA46B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E1243-AE14-4664-AF21-15EAE2066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Stock Market Sells and Purchases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Real Time Feed of Sells and Purchases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Meta Data on Each Company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Data Which Companies Own Which Companies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Share Sells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Share Buys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82856-1C2F-4566-B837-B2A9BAD7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120325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person, indoor, young, man&#10;&#10;Description automatically generated">
            <a:extLst>
              <a:ext uri="{FF2B5EF4-FFF2-40B4-BE49-F238E27FC236}">
                <a16:creationId xmlns:a16="http://schemas.microsoft.com/office/drawing/2014/main" id="{A7F43316-1BDE-4BDB-A5F5-E9E73AD4B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" t="11851" r="30855" b="31114"/>
          <a:stretch/>
        </p:blipFill>
        <p:spPr>
          <a:xfrm rot="5400000">
            <a:off x="1237684" y="544785"/>
            <a:ext cx="1588946" cy="1191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252421-F85B-4E2A-A287-DD884862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28" y="346167"/>
            <a:ext cx="1859392" cy="1547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D18B9-8756-4CD3-91A8-CA7DCDEE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106" y="851785"/>
            <a:ext cx="3286884" cy="534118"/>
          </a:xfrm>
          <a:prstGeom prst="rect">
            <a:avLst/>
          </a:prstGeom>
        </p:spPr>
      </p:pic>
      <p:pic>
        <p:nvPicPr>
          <p:cNvPr id="12" name="Picture 11" descr="A person and a dog posing for the camera&#10;&#10;Description automatically generated">
            <a:extLst>
              <a:ext uri="{FF2B5EF4-FFF2-40B4-BE49-F238E27FC236}">
                <a16:creationId xmlns:a16="http://schemas.microsoft.com/office/drawing/2014/main" id="{E0FA7FA4-4F15-4C61-8F54-EFF032CB8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89" y="2639045"/>
            <a:ext cx="1588934" cy="1588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D4A696-274A-42B0-80E5-C8976CD0A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865" y="4930536"/>
            <a:ext cx="1627418" cy="1582664"/>
          </a:xfrm>
          <a:prstGeom prst="rect">
            <a:avLst/>
          </a:prstGeom>
        </p:spPr>
      </p:pic>
      <p:sp>
        <p:nvSpPr>
          <p:cNvPr id="24" name="Rectangle 20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EE683-102E-46CE-9BD7-3FC025FD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Baskerville Old Face" panose="02020602080505020303" pitchFamily="18" charset="0"/>
              </a:rPr>
              <a:t>Obligatory “About Me” Slide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4ED361-DC87-4511-AD5F-093BB1B20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578" y="2636436"/>
            <a:ext cx="2179910" cy="387539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8A3B2-02F3-4747-9FE4-E152BBAF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40636" y="6080760"/>
            <a:ext cx="1973382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2504180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D1B7DD-6900-480B-AB98-57EF4E4EC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20FA23-B2B4-4690-BF0D-AB759FA9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766218"/>
            <a:ext cx="10515600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Ok, What About Scaling?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58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E43C-BB94-4320-AE40-E42D05D7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Vertical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3F318-8654-4514-B3F3-B5A5D01CD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Adding more resources to a single “Node” (or server)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Neighborhood Example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Pros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No Need for Distribution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Cons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Has a Limit (Leaning Tower of Pizza)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Single Point of Failure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C3E58-0133-4448-800D-7736313D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72104-0DDD-4979-84C0-D236AC6A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2571749"/>
            <a:ext cx="3092979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69D1F-9575-4CDD-BA21-54674B1B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Baskerville Old Face" panose="02020602080505020303" pitchFamily="18" charset="0"/>
              </a:rPr>
              <a:t>Horizontal Scaling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56A1-3523-4451-AAA3-64BCEE974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latin typeface="Baskerville Old Face" panose="02020602080505020303" pitchFamily="18" charset="0"/>
              </a:rPr>
              <a:t>Adding more nodes (servers)</a:t>
            </a:r>
          </a:p>
          <a:p>
            <a:r>
              <a:rPr lang="en-US">
                <a:latin typeface="Baskerville Old Face" panose="02020602080505020303" pitchFamily="18" charset="0"/>
              </a:rPr>
              <a:t>Neighborhood Example</a:t>
            </a:r>
          </a:p>
          <a:p>
            <a:r>
              <a:rPr lang="en-US">
                <a:latin typeface="Baskerville Old Face" panose="02020602080505020303" pitchFamily="18" charset="0"/>
              </a:rPr>
              <a:t>Pros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Limitless</a:t>
            </a:r>
          </a:p>
          <a:p>
            <a:r>
              <a:rPr lang="en-US">
                <a:latin typeface="Baskerville Old Face" panose="02020602080505020303" pitchFamily="18" charset="0"/>
              </a:rPr>
              <a:t>Cons</a:t>
            </a:r>
          </a:p>
          <a:p>
            <a:pPr lvl="1"/>
            <a:r>
              <a:rPr lang="en-US">
                <a:latin typeface="Baskerville Old Face" panose="02020602080505020303" pitchFamily="18" charset="0"/>
              </a:rPr>
              <a:t>Design Cross-Node Communication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C6C1E-6078-438D-997D-E5B0213C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BEEA5-17C0-461D-BD80-F59F4272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3474245"/>
            <a:ext cx="226695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1EEFF-0860-4CE3-A10B-A5192078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075" y="3546475"/>
            <a:ext cx="2266950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9AE83-17DD-45EA-AC1A-689716177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725" y="1020763"/>
            <a:ext cx="2266950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0F127-00B1-434E-B424-21A483FF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075" y="1003300"/>
            <a:ext cx="2266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39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9B38-498A-432E-9DD7-0C3D0ADE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Combining the Two: The “Not Only” in NoSQL</a:t>
            </a:r>
          </a:p>
        </p:txBody>
      </p:sp>
      <p:pic>
        <p:nvPicPr>
          <p:cNvPr id="6" name="Content Placeholder 5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53CAB071-1E5C-4B23-BA7A-E50C9C258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2748756"/>
            <a:ext cx="3333750" cy="25050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0B9D6-EAB5-4273-B0A3-DDCDE273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89040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9D78-E4A1-45D7-92E0-665600B1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In Memory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92E5-97B0-4167-9934-11BC8E456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Stock Transactions Come in by the </a:t>
            </a:r>
            <a:r>
              <a:rPr lang="en-US" dirty="0" err="1">
                <a:latin typeface="Baskerville Old Face" panose="02020602080505020303" pitchFamily="18" charset="0"/>
              </a:rPr>
              <a:t>ms</a:t>
            </a:r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Often, graphs on trading websites show aggregated historical trends</a:t>
            </a:r>
          </a:p>
          <a:p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7A64F-2B9C-4980-A075-8B85B502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31118-0112-4630-95BD-828C7A43B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69" y="3067544"/>
            <a:ext cx="6928262" cy="293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2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9D78-E4A1-45D7-92E0-665600B1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In Memory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92E5-97B0-4167-9934-11BC8E456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Stock Transactions Come in by the </a:t>
            </a:r>
            <a:r>
              <a:rPr lang="en-US" dirty="0" err="1">
                <a:latin typeface="Baskerville Old Face" panose="02020602080505020303" pitchFamily="18" charset="0"/>
              </a:rPr>
              <a:t>ms</a:t>
            </a:r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dirty="0">
                <a:latin typeface="Baskerville Old Face" panose="02020602080505020303" pitchFamily="18" charset="0"/>
              </a:rPr>
              <a:t>Often, graphs on trading websites show aggregated historical trends</a:t>
            </a:r>
          </a:p>
          <a:p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7A64F-2B9C-4980-A075-8B85B502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987F1-CDD5-493D-845F-25FD03F1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221" y="3429000"/>
            <a:ext cx="1513558" cy="1655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96AA0-7704-43C0-8498-CF11631F1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067" y="3650609"/>
            <a:ext cx="1667436" cy="1211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1B4C9-72DD-49B7-8CB2-0865E2E3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82" y="3185026"/>
            <a:ext cx="2067478" cy="19711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9594DD-5556-4982-B402-FBF6258E4633}"/>
              </a:ext>
            </a:extLst>
          </p:cNvPr>
          <p:cNvCxnSpPr/>
          <p:nvPr/>
        </p:nvCxnSpPr>
        <p:spPr>
          <a:xfrm flipH="1">
            <a:off x="7101444" y="4256588"/>
            <a:ext cx="1805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6C6FB4-F6C0-4FBA-9959-18DBD9B7B320}"/>
              </a:ext>
            </a:extLst>
          </p:cNvPr>
          <p:cNvCxnSpPr/>
          <p:nvPr/>
        </p:nvCxnSpPr>
        <p:spPr>
          <a:xfrm flipH="1">
            <a:off x="3335482" y="4236080"/>
            <a:ext cx="1805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C50210-A5AD-40C6-98CD-B0D412596CDC}"/>
              </a:ext>
            </a:extLst>
          </p:cNvPr>
          <p:cNvSpPr txBox="1"/>
          <p:nvPr/>
        </p:nvSpPr>
        <p:spPr>
          <a:xfrm>
            <a:off x="8524191" y="5156139"/>
            <a:ext cx="26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 Market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D4DD9-D00E-405D-8BFB-934F5498A8DD}"/>
              </a:ext>
            </a:extLst>
          </p:cNvPr>
          <p:cNvSpPr txBox="1"/>
          <p:nvPr/>
        </p:nvSpPr>
        <p:spPr>
          <a:xfrm>
            <a:off x="5006894" y="5219115"/>
            <a:ext cx="26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Historical Trend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FB9E3C-0308-41F3-A2EC-B07B3EF87C13}"/>
              </a:ext>
            </a:extLst>
          </p:cNvPr>
          <p:cNvSpPr txBox="1"/>
          <p:nvPr/>
        </p:nvSpPr>
        <p:spPr>
          <a:xfrm>
            <a:off x="1389413" y="5219115"/>
            <a:ext cx="26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Interface </a:t>
            </a:r>
          </a:p>
        </p:txBody>
      </p:sp>
    </p:spTree>
    <p:extLst>
      <p:ext uri="{BB962C8B-B14F-4D97-AF65-F5344CB8AC3E}">
        <p14:creationId xmlns:p14="http://schemas.microsoft.com/office/powerpoint/2010/main" val="686840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ACFA-1D67-4827-9530-EBF573610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Table Fields in NoSQL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91E05-8272-4C70-91E9-CC64E6B52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Company A{</a:t>
            </a:r>
          </a:p>
          <a:p>
            <a:pPr marL="457200" lvl="1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Name: “Amazon”</a:t>
            </a:r>
            <a:br>
              <a:rPr lang="en-US" dirty="0">
                <a:latin typeface="Baskerville Old Face" panose="02020602080505020303" pitchFamily="18" charset="0"/>
              </a:rPr>
            </a:br>
            <a:r>
              <a:rPr lang="en-US" dirty="0">
                <a:latin typeface="Baskerville Old Face" panose="02020602080505020303" pitchFamily="18" charset="0"/>
              </a:rPr>
              <a:t>Founded: 1994</a:t>
            </a:r>
          </a:p>
          <a:p>
            <a:pPr marL="457200" lvl="1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Brands: [“Azure”, “Kindle”, “</a:t>
            </a:r>
            <a:r>
              <a:rPr lang="en-US" dirty="0" err="1">
                <a:latin typeface="Baskerville Old Face" panose="02020602080505020303" pitchFamily="18" charset="0"/>
              </a:rPr>
              <a:t>FireTV</a:t>
            </a:r>
            <a:r>
              <a:rPr lang="en-US" dirty="0">
                <a:latin typeface="Baskerville Old Face" panose="02020602080505020303" pitchFamily="18" charset="0"/>
              </a:rPr>
              <a:t>”]</a:t>
            </a:r>
          </a:p>
          <a:p>
            <a:pPr marL="457200" lvl="1" indent="0">
              <a:buNone/>
            </a:pPr>
            <a:r>
              <a:rPr lang="en-US" dirty="0" err="1">
                <a:latin typeface="Baskerville Old Face" panose="02020602080505020303" pitchFamily="18" charset="0"/>
              </a:rPr>
              <a:t>StockTransactions</a:t>
            </a:r>
            <a:r>
              <a:rPr lang="en-US" dirty="0">
                <a:latin typeface="Baskerville Old Face" panose="02020602080505020303" pitchFamily="18" charset="0"/>
              </a:rPr>
              <a:t>: [Pointer to/Index in SQL Table]</a:t>
            </a:r>
          </a:p>
          <a:p>
            <a:pPr marL="0" indent="0">
              <a:buNone/>
            </a:pPr>
            <a:r>
              <a:rPr lang="en-US" dirty="0">
                <a:latin typeface="Baskerville Old Face" panose="02020602080505020303" pitchFamily="18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7314A-4D4F-47B6-982B-12A18D76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1E22A79-DE23-4CD5-B150-0F59B88A6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21165"/>
              </p:ext>
            </p:extLst>
          </p:nvPr>
        </p:nvGraphicFramePr>
        <p:xfrm>
          <a:off x="4726379" y="4282264"/>
          <a:ext cx="67874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482">
                  <a:extLst>
                    <a:ext uri="{9D8B030D-6E8A-4147-A177-3AD203B41FA5}">
                      <a16:colId xmlns:a16="http://schemas.microsoft.com/office/drawing/2014/main" val="349449759"/>
                    </a:ext>
                  </a:extLst>
                </a:gridCol>
                <a:gridCol w="1357482">
                  <a:extLst>
                    <a:ext uri="{9D8B030D-6E8A-4147-A177-3AD203B41FA5}">
                      <a16:colId xmlns:a16="http://schemas.microsoft.com/office/drawing/2014/main" val="2064946285"/>
                    </a:ext>
                  </a:extLst>
                </a:gridCol>
                <a:gridCol w="1357482">
                  <a:extLst>
                    <a:ext uri="{9D8B030D-6E8A-4147-A177-3AD203B41FA5}">
                      <a16:colId xmlns:a16="http://schemas.microsoft.com/office/drawing/2014/main" val="1429048576"/>
                    </a:ext>
                  </a:extLst>
                </a:gridCol>
                <a:gridCol w="1357482">
                  <a:extLst>
                    <a:ext uri="{9D8B030D-6E8A-4147-A177-3AD203B41FA5}">
                      <a16:colId xmlns:a16="http://schemas.microsoft.com/office/drawing/2014/main" val="1699077321"/>
                    </a:ext>
                  </a:extLst>
                </a:gridCol>
                <a:gridCol w="1357482">
                  <a:extLst>
                    <a:ext uri="{9D8B030D-6E8A-4147-A177-3AD203B41FA5}">
                      <a16:colId xmlns:a16="http://schemas.microsoft.com/office/drawing/2014/main" val="847591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Buy/Sell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9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AMZN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$1,739.49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11/15/2019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5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1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155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900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88C4-1D41-44E7-9E81-4981B5F1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JSON in SQL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059C-4169-441B-A7EA-F78B7038A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Fields that Change Schema Often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E.g. Neural Network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2643F-1F70-430E-B44E-103FBA78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2050" name="Picture 2" descr="Image result for json in sql column">
            <a:extLst>
              <a:ext uri="{FF2B5EF4-FFF2-40B4-BE49-F238E27FC236}">
                <a16:creationId xmlns:a16="http://schemas.microsoft.com/office/drawing/2014/main" id="{7CC05E01-0248-4A67-8D74-0CB032736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2797175"/>
            <a:ext cx="9439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943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88C4-1D41-44E7-9E81-4981B5F1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Or Just Get Two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059C-4169-441B-A7EA-F78B7038A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Shutterfly Example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Image Data—NoSQL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Billing Data—SQL 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Best when Data in Two DBs has little relation</a:t>
            </a:r>
          </a:p>
          <a:p>
            <a:pPr marL="457200" lvl="1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2643F-1F70-430E-B44E-103FBA78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A5B44E-2083-4D0E-8387-03B363D4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2496"/>
            <a:ext cx="2247900" cy="21431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66478B-E853-4D3E-A19A-C03DDE5F0498}"/>
              </a:ext>
            </a:extLst>
          </p:cNvPr>
          <p:cNvCxnSpPr>
            <a:cxnSpLocks/>
          </p:cNvCxnSpPr>
          <p:nvPr/>
        </p:nvCxnSpPr>
        <p:spPr>
          <a:xfrm>
            <a:off x="2714625" y="4657725"/>
            <a:ext cx="1323975" cy="2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2BEA1C-DF87-4DC5-A071-641BC9EDD17E}"/>
              </a:ext>
            </a:extLst>
          </p:cNvPr>
          <p:cNvSpPr txBox="1"/>
          <p:nvPr/>
        </p:nvSpPr>
        <p:spPr>
          <a:xfrm>
            <a:off x="3086100" y="4236383"/>
            <a:ext cx="113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539A3-5B02-4503-A1C5-B048E308902D}"/>
              </a:ext>
            </a:extLst>
          </p:cNvPr>
          <p:cNvSpPr txBox="1"/>
          <p:nvPr/>
        </p:nvSpPr>
        <p:spPr>
          <a:xfrm>
            <a:off x="4224337" y="4453225"/>
            <a:ext cx="132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id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177B3A-AD3D-4324-8C54-48D3EB41E4CD}"/>
              </a:ext>
            </a:extLst>
          </p:cNvPr>
          <p:cNvCxnSpPr>
            <a:cxnSpLocks/>
          </p:cNvCxnSpPr>
          <p:nvPr/>
        </p:nvCxnSpPr>
        <p:spPr>
          <a:xfrm flipV="1">
            <a:off x="5414682" y="4160138"/>
            <a:ext cx="1667436" cy="44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6DFD83-6920-4D82-BCD8-EAFAC89705E4}"/>
              </a:ext>
            </a:extLst>
          </p:cNvPr>
          <p:cNvCxnSpPr>
            <a:cxnSpLocks/>
          </p:cNvCxnSpPr>
          <p:nvPr/>
        </p:nvCxnSpPr>
        <p:spPr>
          <a:xfrm>
            <a:off x="5414682" y="4797543"/>
            <a:ext cx="1990165" cy="4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4BFA2AC-5429-4ACC-A99B-AA1C338BB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272" y="3612496"/>
            <a:ext cx="1667436" cy="1211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BBF73A-AD02-40F3-A72A-DB17D964C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190" y="4781967"/>
            <a:ext cx="1287927" cy="1408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A5B6CB-A8B8-4FD8-9EBD-427906736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060" y="3575834"/>
            <a:ext cx="1000125" cy="952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349F8B-6D33-4F8F-BE25-83591CA64700}"/>
              </a:ext>
            </a:extLst>
          </p:cNvPr>
          <p:cNvSpPr txBox="1"/>
          <p:nvPr/>
        </p:nvSpPr>
        <p:spPr>
          <a:xfrm>
            <a:off x="9293654" y="4013594"/>
            <a:ext cx="139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Billing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6AB98-0024-4378-A5FA-A0EF42012417}"/>
              </a:ext>
            </a:extLst>
          </p:cNvPr>
          <p:cNvSpPr txBox="1"/>
          <p:nvPr/>
        </p:nvSpPr>
        <p:spPr>
          <a:xfrm>
            <a:off x="9110021" y="5207977"/>
            <a:ext cx="1394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Data</a:t>
            </a:r>
          </a:p>
        </p:txBody>
      </p:sp>
    </p:spTree>
    <p:extLst>
      <p:ext uri="{BB962C8B-B14F-4D97-AF65-F5344CB8AC3E}">
        <p14:creationId xmlns:p14="http://schemas.microsoft.com/office/powerpoint/2010/main" val="1026726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77613E-A6FD-458D-9F61-AEF57E168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0F4491-666D-480E-BFC3-A34C4C78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Conclusions/Lose 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7453F-E420-4A20-A769-757A5048FCB3}"/>
              </a:ext>
            </a:extLst>
          </p:cNvPr>
          <p:cNvSpPr txBox="1"/>
          <p:nvPr/>
        </p:nvSpPr>
        <p:spPr>
          <a:xfrm>
            <a:off x="926275" y="1805049"/>
            <a:ext cx="101890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 Old Face" panose="02020602080505020303" pitchFamily="18" charset="0"/>
              </a:rPr>
              <a:t>“Which One’s Faster?” is a bad standalone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 Old Face" panose="02020602080505020303" pitchFamily="18" charset="0"/>
              </a:rPr>
              <a:t>NoSQL came to meet the needs of the Web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 Old Face" panose="02020602080505020303" pitchFamily="18" charset="0"/>
              </a:rPr>
              <a:t>Semi-structured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 Old Face" panose="02020602080505020303" pitchFamily="18" charset="0"/>
              </a:rPr>
              <a:t>Storage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 Old Face" panose="02020602080505020303" pitchFamily="18" charset="0"/>
              </a:rPr>
              <a:t>Query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 Old Face" panose="02020602080505020303" pitchFamily="18" charset="0"/>
              </a:rPr>
              <a:t>Vertical Scalability has a limit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 Old Face" panose="02020602080505020303" pitchFamily="18" charset="0"/>
              </a:rPr>
              <a:t>Get Creative, ask Why Not Both?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 Old Face" panose="02020602080505020303" pitchFamily="18" charset="0"/>
              </a:rPr>
              <a:t>Remember, Coding is Fun</a:t>
            </a:r>
          </a:p>
        </p:txBody>
      </p:sp>
      <p:pic>
        <p:nvPicPr>
          <p:cNvPr id="8" name="Picture 7" descr="A person holding a cat&#10;&#10;Description automatically generated">
            <a:extLst>
              <a:ext uri="{FF2B5EF4-FFF2-40B4-BE49-F238E27FC236}">
                <a16:creationId xmlns:a16="http://schemas.microsoft.com/office/drawing/2014/main" id="{AE48EA09-D2A0-48B2-83B6-03C6376B9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58" y="3277589"/>
            <a:ext cx="4631376" cy="23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8B7-EA42-4D7C-8E2C-A6E8D9FA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B146-CFFB-41E7-A24F-FE999F46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Turn to your Nearest Neighbor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Name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Pronouns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Position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Hobbies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Hogwarts House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Why You’re Here Today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Favorite Pasta Variety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8CC5-3238-48BF-BE3D-70BC23A9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2914982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A9BB-D1C6-4FED-A19D-78C01AD2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F49F-2EE6-404D-9FA4-96B5983A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DB2D4C81-090D-4728-9335-4A83D178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50" y="1690688"/>
            <a:ext cx="5101442" cy="4132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1EB991-3A8B-4738-AD02-6B88695070BB}"/>
              </a:ext>
            </a:extLst>
          </p:cNvPr>
          <p:cNvSpPr txBox="1"/>
          <p:nvPr/>
        </p:nvSpPr>
        <p:spPr>
          <a:xfrm>
            <a:off x="838200" y="1860708"/>
            <a:ext cx="510144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 Old Face" panose="02020602080505020303" pitchFamily="18" charset="0"/>
              </a:rPr>
              <a:t>Twitter: </a:t>
            </a:r>
            <a:r>
              <a:rPr lang="en-US" sz="2400" dirty="0">
                <a:latin typeface="Baskerville Old Face" panose="02020602080505020303" pitchFamily="18" charset="0"/>
              </a:rPr>
              <a:t>@</a:t>
            </a:r>
            <a:r>
              <a:rPr lang="en-US" sz="2400" dirty="0" err="1">
                <a:latin typeface="Baskerville Old Face" panose="02020602080505020303" pitchFamily="18" charset="0"/>
              </a:rPr>
              <a:t>ColleenDHere</a:t>
            </a:r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800" dirty="0">
                <a:latin typeface="Baskerville Old Face" panose="02020602080505020303" pitchFamily="18" charset="0"/>
              </a:rPr>
              <a:t>GitHub: </a:t>
            </a:r>
            <a:r>
              <a:rPr lang="en-US" sz="2400" dirty="0">
                <a:latin typeface="Baskerville Old Face" panose="02020602080505020303" pitchFamily="18" charset="0"/>
              </a:rPr>
              <a:t>github.com/</a:t>
            </a:r>
            <a:r>
              <a:rPr lang="en-US" sz="2400" dirty="0" err="1">
                <a:latin typeface="Baskerville Old Face" panose="02020602080505020303" pitchFamily="18" charset="0"/>
              </a:rPr>
              <a:t>colleenDunlap</a:t>
            </a:r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800" dirty="0">
                <a:latin typeface="Baskerville Old Face" panose="02020602080505020303" pitchFamily="18" charset="0"/>
              </a:rPr>
              <a:t>Email: </a:t>
            </a:r>
            <a:r>
              <a:rPr lang="en-US" sz="2400" dirty="0">
                <a:latin typeface="Baskerville Old Face" panose="02020602080505020303" pitchFamily="18" charset="0"/>
                <a:hlinkClick r:id="rId3"/>
              </a:rPr>
              <a:t>colleen85052@gmail.com</a:t>
            </a:r>
            <a:endParaRPr lang="en-US" sz="2400" dirty="0">
              <a:latin typeface="Baskerville Old Face" panose="02020602080505020303" pitchFamily="18" charset="0"/>
            </a:endParaRPr>
          </a:p>
          <a:p>
            <a:r>
              <a:rPr lang="en-US" sz="2800" dirty="0">
                <a:latin typeface="Baskerville Old Face" panose="02020602080505020303" pitchFamily="18" charset="0"/>
              </a:rPr>
              <a:t>LinkedIn: </a:t>
            </a:r>
            <a:r>
              <a:rPr lang="en-US" sz="2400" dirty="0">
                <a:latin typeface="Baskerville Old Face" panose="02020602080505020303" pitchFamily="18" charset="0"/>
              </a:rPr>
              <a:t>lol, just email me please</a:t>
            </a:r>
          </a:p>
          <a:p>
            <a:r>
              <a:rPr lang="en-US" sz="2800" dirty="0">
                <a:latin typeface="Baskerville Old Face" panose="02020602080505020303" pitchFamily="18" charset="0"/>
              </a:rPr>
              <a:t>Medium: </a:t>
            </a:r>
            <a:r>
              <a:rPr lang="en-US" sz="2400" dirty="0">
                <a:latin typeface="Baskerville Old Face" panose="02020602080505020303" pitchFamily="18" charset="0"/>
              </a:rPr>
              <a:t>@colleen85052</a:t>
            </a:r>
          </a:p>
          <a:p>
            <a:endParaRPr lang="en-US" sz="2400" dirty="0">
              <a:latin typeface="Baskerville Old Face" panose="02020602080505020303" pitchFamily="18" charset="0"/>
            </a:endParaRPr>
          </a:p>
          <a:p>
            <a:endParaRPr lang="en-US" sz="2800" dirty="0">
              <a:latin typeface="Baskerville Old Face" panose="02020602080505020303" pitchFamily="18" charset="0"/>
            </a:endParaRPr>
          </a:p>
          <a:p>
            <a:r>
              <a:rPr lang="en-US" sz="2800" dirty="0">
                <a:latin typeface="Baskerville Old Face" panose="02020602080505020303" pitchFamily="18" charset="0"/>
              </a:rPr>
              <a:t>Interested in Marquette Energy Analytics? Email: </a:t>
            </a:r>
          </a:p>
          <a:p>
            <a:r>
              <a:rPr lang="en-US" dirty="0">
                <a:hlinkClick r:id="rId4"/>
              </a:rPr>
              <a:t>thomas.quinn@marquetteenergyanalytics.com</a:t>
            </a:r>
            <a:r>
              <a:rPr lang="en-US" dirty="0"/>
              <a:t> </a:t>
            </a:r>
            <a:endParaRPr lang="en-US" dirty="0">
              <a:latin typeface="Baskerville Old Face" panose="02020602080505020303" pitchFamily="18" charset="0"/>
            </a:endParaRPr>
          </a:p>
          <a:p>
            <a:r>
              <a:rPr lang="en-US" sz="2800" dirty="0">
                <a:latin typeface="Baskerville Old Face" panose="02020602080505020303" pitchFamily="18" charset="0"/>
              </a:rPr>
              <a:t>	</a:t>
            </a:r>
          </a:p>
          <a:p>
            <a:endParaRPr lang="en-US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778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1229-7936-4E66-AF56-C4CBE593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D494B-0E9B-4BF0-B073-78D8CAAB9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2"/>
              </a:rPr>
              <a:t>https://www.geeksforgeeks.org/sql-vs-nosql-which-one-is-better-to-use/</a:t>
            </a: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3"/>
              </a:rPr>
              <a:t>https://www.telerik.com/blogs/decide-neo-blue-pill-red-pill</a:t>
            </a: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4"/>
              </a:rPr>
              <a:t>https://www.dataversity.net/brief-history-database-management/</a:t>
            </a: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5"/>
              </a:rPr>
              <a:t>http://dbmswork.blogspot.com/2008/03/navigational-dbms.html</a:t>
            </a: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6"/>
              </a:rPr>
              <a:t>https://www.youtube.com/watch?v=dkhOZOmV7Fo</a:t>
            </a:r>
            <a:r>
              <a:rPr lang="en-US" dirty="0">
                <a:latin typeface="Baskerville Old Face" panose="02020602080505020303" pitchFamily="18" charset="0"/>
              </a:rPr>
              <a:t> 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7"/>
              </a:rPr>
              <a:t>https://www.youtube.com/watch?v=wte3dmk8fmc</a:t>
            </a:r>
            <a:r>
              <a:rPr lang="en-US" dirty="0">
                <a:latin typeface="Baskerville Old Face" panose="02020602080505020303" pitchFamily="18" charset="0"/>
              </a:rPr>
              <a:t> 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8"/>
              </a:rPr>
              <a:t>https://www.youtube.com/watch?v=EfMIWTnbhGw</a:t>
            </a:r>
            <a:r>
              <a:rPr lang="en-US" dirty="0">
                <a:latin typeface="Baskerville Old Face" panose="02020602080505020303" pitchFamily="18" charset="0"/>
              </a:rPr>
              <a:t> 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9"/>
              </a:rPr>
              <a:t>https://www.youtube.com/watch?v=xpDnVSmNFX0</a:t>
            </a:r>
            <a:r>
              <a:rPr lang="en-US" dirty="0">
                <a:latin typeface="Baskerville Old Face" panose="02020602080505020303" pitchFamily="18" charset="0"/>
              </a:rPr>
              <a:t> </a:t>
            </a: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10"/>
              </a:rPr>
              <a:t>https://database.guide/what-is-a-column-store-database/</a:t>
            </a: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Baskerville Old Face" panose="02020602080505020303" pitchFamily="18" charset="0"/>
                <a:hlinkClick r:id="rId11"/>
              </a:rPr>
              <a:t>https://whatis.techtarget.com/definition/graph-database</a:t>
            </a:r>
            <a:endParaRPr lang="en-US" dirty="0">
              <a:latin typeface="Baskerville Old Face" panose="02020602080505020303" pitchFamily="18" charset="0"/>
            </a:endParaRPr>
          </a:p>
          <a:p>
            <a:pPr marL="514350" indent="-514350">
              <a:buAutoNum type="arabicPeriod"/>
            </a:pP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D39A0-6E26-48F7-BD92-5D2291B0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317839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46BE95C-D778-4834-A203-EA93661C0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414587"/>
            <a:ext cx="4762500" cy="2028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A7C20F-1212-47A1-B202-F9855854EE0F}"/>
              </a:ext>
            </a:extLst>
          </p:cNvPr>
          <p:cNvSpPr txBox="1"/>
          <p:nvPr/>
        </p:nvSpPr>
        <p:spPr>
          <a:xfrm>
            <a:off x="609600" y="609600"/>
            <a:ext cx="886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askerville Old Face" panose="02020602080505020303" pitchFamily="18" charset="0"/>
              </a:rPr>
              <a:t>First, Some Database History…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BEFFE-F265-4FDB-854D-B81071D9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347601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85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BB273-F68F-4246-9447-A3BF6536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Baskerville Old Face" panose="02020602080505020303" pitchFamily="18" charset="0"/>
              </a:rPr>
              <a:t>The First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558C7-89B6-4C5E-8561-576A229D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6831261" cy="30911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7A325-09FD-49FD-AF8C-265BF0EEE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Baskerville Old Face" panose="02020602080505020303" pitchFamily="18" charset="0"/>
              </a:rPr>
              <a:t>70 Bytes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10 million a day by IBM—only 670 MB!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Reality until the 1950s…</a:t>
            </a:r>
          </a:p>
          <a:p>
            <a:pPr marL="0" indent="0">
              <a:buNone/>
            </a:pPr>
            <a:endParaRPr lang="en-US" sz="1800" dirty="0">
              <a:latin typeface="Baskerville Old Face" panose="02020602080505020303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A289F-C9CC-4A11-9B5E-463248CC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20844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041A-BC04-42E3-BF01-6E77B203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>
                <a:latin typeface="Baskerville Old Face" panose="02020602080505020303" pitchFamily="18" charset="0"/>
              </a:rPr>
              <a:t>1950s—Enter the Digital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F3AC-8A9E-4829-9AA7-F07FC23FF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skerville Old Face" panose="02020602080505020303" pitchFamily="18" charset="0"/>
              </a:rPr>
              <a:t>Computers were Really Big Calculators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Data was the leftovers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3E638-4EC3-40F2-A602-EE49EE073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" r="13913"/>
          <a:stretch/>
        </p:blipFill>
        <p:spPr>
          <a:xfrm>
            <a:off x="4639056" y="10"/>
            <a:ext cx="6610855" cy="6002584"/>
          </a:xfrm>
          <a:prstGeom prst="rect">
            <a:avLst/>
          </a:prstGeom>
          <a:effectLst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45E4A-1473-40DE-8334-00F81F7B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81123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CA1F-4518-4C57-87F2-AC504DD3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Baskerville Old Face" panose="02020602080505020303" pitchFamily="18" charset="0"/>
              </a:rPr>
              <a:t>The First 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F9AE4-DE2B-490F-AE5D-17147795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skerville Old Face" panose="02020602080505020303" pitchFamily="18" charset="0"/>
              </a:rPr>
              <a:t>DBMS == Database Management System</a:t>
            </a:r>
          </a:p>
          <a:p>
            <a:r>
              <a:rPr lang="en-US" sz="2400" dirty="0">
                <a:latin typeface="Baskerville Old Face" panose="02020602080505020303" pitchFamily="18" charset="0"/>
              </a:rPr>
              <a:t>Charles Bachman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1960 Integrated Data Store (IDS)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Mid 1960s—CODASYL</a:t>
            </a:r>
          </a:p>
          <a:p>
            <a:pPr lvl="1"/>
            <a:r>
              <a:rPr lang="en-US" dirty="0">
                <a:latin typeface="Baskerville Old Face" panose="02020602080505020303" pitchFamily="18" charset="0"/>
              </a:rPr>
              <a:t>Navigational Database</a:t>
            </a:r>
          </a:p>
          <a:p>
            <a:r>
              <a:rPr lang="en-US" dirty="0">
                <a:latin typeface="Baskerville Old Face" panose="02020602080505020303" pitchFamily="18" charset="0"/>
              </a:rPr>
              <a:t>IBM and IMS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64CCF5CD-94F5-4C26-BA35-A69A3A02A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" r="2" b="2"/>
          <a:stretch/>
        </p:blipFill>
        <p:spPr bwMode="auto">
          <a:xfrm>
            <a:off x="5120640" y="1292659"/>
            <a:ext cx="623316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A3A87-6D95-4A85-A3BA-E92647C5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215537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337F-3688-469A-9DB0-9674D87F5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Here Comes Relational…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101B-0701-4909-A3B5-69EF666A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>
                <a:latin typeface="Baskerville Old Face" panose="02020602080505020303" pitchFamily="18" charset="0"/>
              </a:rPr>
              <a:t>Edgar Codd</a:t>
            </a:r>
          </a:p>
          <a:p>
            <a:pPr lvl="1"/>
            <a:r>
              <a:rPr lang="en-US" sz="2000">
                <a:latin typeface="Baskerville Old Face" panose="02020602080505020303" pitchFamily="18" charset="0"/>
              </a:rPr>
              <a:t>Worker at IBM</a:t>
            </a:r>
          </a:p>
          <a:p>
            <a:pPr lvl="1"/>
            <a:r>
              <a:rPr lang="en-US" sz="2000">
                <a:latin typeface="Baskerville Old Face" panose="02020602080505020303" pitchFamily="18" charset="0"/>
              </a:rPr>
              <a:t>“table with fixed-length records.”</a:t>
            </a:r>
          </a:p>
          <a:p>
            <a:r>
              <a:rPr lang="en-US" sz="2000">
                <a:latin typeface="Baskerville Old Face" panose="02020602080505020303" pitchFamily="18" charset="0"/>
              </a:rPr>
              <a:t>INGRES</a:t>
            </a:r>
          </a:p>
          <a:p>
            <a:pPr lvl="1"/>
            <a:r>
              <a:rPr lang="en-US" sz="2000">
                <a:latin typeface="Baskerville Old Face" panose="02020602080505020303" pitchFamily="18" charset="0"/>
              </a:rPr>
              <a:t>Michael Stonebraker and Eugene Wong</a:t>
            </a:r>
          </a:p>
          <a:p>
            <a:pPr lvl="1"/>
            <a:r>
              <a:rPr lang="en-US" sz="2000">
                <a:latin typeface="Baskerville Old Face" panose="02020602080505020303" pitchFamily="18" charset="0"/>
              </a:rPr>
              <a:t>QUEL</a:t>
            </a:r>
          </a:p>
          <a:p>
            <a:r>
              <a:rPr lang="en-US" sz="2000">
                <a:latin typeface="Baskerville Old Face" panose="02020602080505020303" pitchFamily="18" charset="0"/>
              </a:rPr>
              <a:t>Pressure was On</a:t>
            </a:r>
          </a:p>
          <a:p>
            <a:pPr lvl="1"/>
            <a:r>
              <a:rPr lang="en-US" sz="2000">
                <a:latin typeface="Baskerville Old Face" panose="02020602080505020303" pitchFamily="18" charset="0"/>
              </a:rPr>
              <a:t>IBM developed our beloved SQL in 1974</a:t>
            </a:r>
          </a:p>
        </p:txBody>
      </p:sp>
      <p:pic>
        <p:nvPicPr>
          <p:cNvPr id="4" name="Picture 3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5A543D71-7857-4AB9-9365-E6A292325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2" r="-2" b="-2"/>
          <a:stretch/>
        </p:blipFill>
        <p:spPr>
          <a:xfrm>
            <a:off x="5120640" y="1565068"/>
            <a:ext cx="6233160" cy="427268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908C0-B76F-4436-BC94-8BAC6F4E3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@ColleenDHere</a:t>
            </a:r>
          </a:p>
        </p:txBody>
      </p:sp>
    </p:spTree>
    <p:extLst>
      <p:ext uri="{BB962C8B-B14F-4D97-AF65-F5344CB8AC3E}">
        <p14:creationId xmlns:p14="http://schemas.microsoft.com/office/powerpoint/2010/main" val="358517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1045</Words>
  <Application>Microsoft Office PowerPoint</Application>
  <PresentationFormat>Widescreen</PresentationFormat>
  <Paragraphs>287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Baskerville Old Face</vt:lpstr>
      <vt:lpstr>Calibri</vt:lpstr>
      <vt:lpstr>Calibri Light</vt:lpstr>
      <vt:lpstr>Office Theme</vt:lpstr>
      <vt:lpstr>I Said Unrelational, Not Illogical—Exercises in Database Design</vt:lpstr>
      <vt:lpstr>Agenda</vt:lpstr>
      <vt:lpstr>Obligatory “About Me” Slide</vt:lpstr>
      <vt:lpstr>Your Turn!</vt:lpstr>
      <vt:lpstr>PowerPoint Presentation</vt:lpstr>
      <vt:lpstr>The First Databases</vt:lpstr>
      <vt:lpstr>1950s—Enter the Digital Computer</vt:lpstr>
      <vt:lpstr>The First DBMS</vt:lpstr>
      <vt:lpstr>Here Comes Relational…</vt:lpstr>
      <vt:lpstr>New Kids On the Block—NoSQL</vt:lpstr>
      <vt:lpstr>That’s Cute.  But What the Hecc Are these?</vt:lpstr>
      <vt:lpstr>So… What Does SQL Look Like</vt:lpstr>
      <vt:lpstr>Parking Ticket Example, SQL</vt:lpstr>
      <vt:lpstr>Parking Ticket Example, SQL</vt:lpstr>
      <vt:lpstr>Parking Ticket Example, SQL</vt:lpstr>
      <vt:lpstr>And… What Does NoSQL Look Like?</vt:lpstr>
      <vt:lpstr>And… What Does NoSQL Look Like?</vt:lpstr>
      <vt:lpstr>And… What Does NoSQL Look Like?</vt:lpstr>
      <vt:lpstr>And… What Does NoSQL Look Like?</vt:lpstr>
      <vt:lpstr>Parking Ticket Example, NoSQL</vt:lpstr>
      <vt:lpstr> SQL Tools     NoSQL Tools</vt:lpstr>
      <vt:lpstr>SQL Queries</vt:lpstr>
      <vt:lpstr>NoSQL Queries</vt:lpstr>
      <vt:lpstr>So Which Do We USE???</vt:lpstr>
      <vt:lpstr>Step One:  Look at Your Data</vt:lpstr>
      <vt:lpstr>Step Two: Look at Your Data’s Size</vt:lpstr>
      <vt:lpstr>Step Three: Look at Your Development Context</vt:lpstr>
      <vt:lpstr>Example 1</vt:lpstr>
      <vt:lpstr>Example 2</vt:lpstr>
      <vt:lpstr>Ok, What About Scaling?</vt:lpstr>
      <vt:lpstr>Vertical Scaling</vt:lpstr>
      <vt:lpstr>Horizontal Scaling</vt:lpstr>
      <vt:lpstr>Combining the Two: The “Not Only” in NoSQL</vt:lpstr>
      <vt:lpstr>In Memory Cache</vt:lpstr>
      <vt:lpstr>In Memory Cache</vt:lpstr>
      <vt:lpstr>Table Fields in NoSQL Objects</vt:lpstr>
      <vt:lpstr>JSON in SQL Columns</vt:lpstr>
      <vt:lpstr>Or Just Get Two Databases</vt:lpstr>
      <vt:lpstr>Conclusions/Lose Ends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Said Unrelational, Not Illogical—Exercises in Database Design</dc:title>
  <dc:creator>Dunlap, Colleen</dc:creator>
  <cp:lastModifiedBy>Dunlap, Colleen</cp:lastModifiedBy>
  <cp:revision>23</cp:revision>
  <dcterms:created xsi:type="dcterms:W3CDTF">2019-11-16T02:22:10Z</dcterms:created>
  <dcterms:modified xsi:type="dcterms:W3CDTF">2019-11-16T18:57:07Z</dcterms:modified>
</cp:coreProperties>
</file>